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1B43F-6EA4-4AFC-B0A1-0259AF521FC6}" type="datetimeFigureOut">
              <a:rPr lang="es-MX" smtClean="0"/>
              <a:pPr/>
              <a:t>16/10/2016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A505-D102-4BC1-A64A-43C2891804A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619672" y="1364575"/>
            <a:ext cx="6912768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proyectos apoyados para la formación y fortalecimiento de las capacidades empresariales de las MIPYMES a través de consultoría in situ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348880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86571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prstClr val="black"/>
                </a:solidFill>
              </a:rPr>
              <a:t>Mide </a:t>
            </a:r>
            <a:r>
              <a:rPr lang="es-MX" dirty="0" smtClean="0">
                <a:solidFill>
                  <a:prstClr val="black"/>
                </a:solidFill>
              </a:rPr>
              <a:t>el numero de proyectos apoyados para la formación y fortalecimiento de las capacidades empresariales de las MIPYMES a través de consultoría in situ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764112"/>
          <a:ext cx="6768751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Proyectos apoyados para la formación y el fortalecimiento de las capacidades empresariales a través de la consultoría in situ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Proyectos estimados apoyar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Semestral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42838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9512" y="3356992"/>
            <a:ext cx="84249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r>
              <a:rPr lang="es-MX" dirty="0">
                <a:solidFill>
                  <a:prstClr val="black"/>
                </a:solidFill>
              </a:rPr>
              <a:t>1</a:t>
            </a:r>
            <a:r>
              <a:rPr lang="es-MX" sz="1400" dirty="0">
                <a:solidFill>
                  <a:prstClr val="black"/>
                </a:solidFill>
              </a:rPr>
              <a:t>) </a:t>
            </a:r>
            <a:r>
              <a:rPr lang="es-MX" sz="1600" dirty="0" smtClean="0">
                <a:solidFill>
                  <a:prstClr val="black"/>
                </a:solidFill>
              </a:rPr>
              <a:t>Proyectos </a:t>
            </a:r>
            <a:r>
              <a:rPr lang="es-MX" sz="1600" dirty="0" smtClean="0">
                <a:solidFill>
                  <a:prstClr val="black"/>
                </a:solidFill>
              </a:rPr>
              <a:t>apoyados de </a:t>
            </a:r>
            <a:r>
              <a:rPr lang="es-MX" sz="1600" dirty="0">
                <a:solidFill>
                  <a:prstClr val="black"/>
                </a:solidFill>
              </a:rPr>
              <a:t>las convocatorias:</a:t>
            </a:r>
          </a:p>
          <a:p>
            <a:pPr marL="442913">
              <a:buFont typeface="Arial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  </a:t>
            </a:r>
            <a:r>
              <a:rPr lang="es-MX" sz="1600" dirty="0" smtClean="0">
                <a:solidFill>
                  <a:prstClr val="black"/>
                </a:solidFill>
              </a:rPr>
              <a:t>4.1</a:t>
            </a:r>
            <a:r>
              <a:rPr lang="es-MX" sz="1600" dirty="0" smtClean="0"/>
              <a:t> Formación Empresarial para </a:t>
            </a:r>
            <a:r>
              <a:rPr lang="es-MX" sz="1600" dirty="0" smtClean="0"/>
              <a:t>MIPYMES</a:t>
            </a:r>
          </a:p>
          <a:p>
            <a:pPr marL="442913">
              <a:buFont typeface="Arial" pitchFamily="34" charset="0"/>
              <a:buChar char="•"/>
            </a:pPr>
            <a:r>
              <a:rPr lang="es-MX" sz="1600" dirty="0" smtClean="0">
                <a:solidFill>
                  <a:prstClr val="black"/>
                </a:solidFill>
              </a:rPr>
              <a:t>5.2 Desarrollo </a:t>
            </a:r>
            <a:r>
              <a:rPr lang="es-MX" sz="1600" dirty="0" smtClean="0">
                <a:solidFill>
                  <a:prstClr val="black"/>
                </a:solidFill>
              </a:rPr>
              <a:t>de Capacidades Empresariales para Microempresas a través de </a:t>
            </a:r>
            <a:r>
              <a:rPr lang="es-MX" sz="1600" dirty="0" err="1" smtClean="0">
                <a:solidFill>
                  <a:prstClr val="black"/>
                </a:solidFill>
              </a:rPr>
              <a:t>TIC´s</a:t>
            </a:r>
            <a:endParaRPr lang="es-MX" sz="1600" smtClean="0">
              <a:solidFill>
                <a:prstClr val="black"/>
              </a:solidFill>
            </a:endParaRPr>
          </a:p>
          <a:p>
            <a:pPr marL="442913"/>
            <a:endParaRPr lang="es-MX" sz="1600" dirty="0">
              <a:solidFill>
                <a:prstClr val="black"/>
              </a:solidFill>
            </a:endParaRPr>
          </a:p>
          <a:p>
            <a:pPr marL="179388" indent="-179388"/>
            <a:r>
              <a:rPr lang="es-MX" sz="1600" dirty="0" smtClean="0">
                <a:solidFill>
                  <a:prstClr val="black"/>
                </a:solidFill>
              </a:rPr>
              <a:t>2</a:t>
            </a:r>
            <a:r>
              <a:rPr lang="es-MX" sz="1600" dirty="0">
                <a:solidFill>
                  <a:prstClr val="black"/>
                </a:solidFill>
              </a:rPr>
              <a:t>) </a:t>
            </a:r>
            <a:r>
              <a:rPr lang="es-MX" sz="1600" dirty="0" smtClean="0">
                <a:solidFill>
                  <a:prstClr val="black"/>
                </a:solidFill>
              </a:rPr>
              <a:t>Proyectos  </a:t>
            </a:r>
            <a:r>
              <a:rPr lang="es-MX" sz="1600" dirty="0">
                <a:solidFill>
                  <a:prstClr val="black"/>
                </a:solidFill>
              </a:rPr>
              <a:t>apoyados bajo la modalidad  de los convenios de coordinación con los estados</a:t>
            </a:r>
          </a:p>
          <a:p>
            <a:pPr marL="630238" lvl="1" indent="-180975">
              <a:buFont typeface="Arial" pitchFamily="34" charset="0"/>
              <a:buChar char="•"/>
            </a:pPr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6 Rectángulo"/>
          <p:cNvSpPr/>
          <p:nvPr/>
        </p:nvSpPr>
        <p:spPr>
          <a:xfrm>
            <a:off x="1688582" y="1340768"/>
            <a:ext cx="6411809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691680" y="1700808"/>
          <a:ext cx="6408712" cy="1315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19651"/>
                <a:gridCol w="42890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100%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 La convocatoria 4.1 "Formación empresarial para MIPYMES" se emitió en el mes de julio, por lo que los resultados se reportarán en el IV Informe Trimestral del FNE 2016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180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4</cp:revision>
  <dcterms:created xsi:type="dcterms:W3CDTF">2015-09-21T17:15:04Z</dcterms:created>
  <dcterms:modified xsi:type="dcterms:W3CDTF">2016-10-17T02:54:06Z</dcterms:modified>
</cp:coreProperties>
</file>